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4"/>
  </p:notesMasterIdLst>
  <p:sldIdLst>
    <p:sldId id="256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68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-1061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FE648B-3F50-4C04-B3BC-3BAF618C1A43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461934-F303-4EB7-B8F6-D8364FC5774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21E9B-8A86-4C0B-A166-586F4A999CB9}" type="datetime1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6EC1-232C-4875-AD6F-901091F0E0A8}" type="datetime1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EDB0C-BA34-4E1D-9199-671B35D178C6}" type="datetime1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DBD3B-A116-4868-894D-64A26E43E01C}" type="datetime1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6B88-E156-4BFD-80CF-E9B7FAC1F171}" type="datetime1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E8D5F-C3BF-427B-B5A1-A556821339CB}" type="datetime1">
              <a:rPr lang="en-US" smtClean="0"/>
              <a:pPr/>
              <a:t>1/13/2026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CDA16-7AA1-455F-BB8D-2640DBE0C8B8}" type="datetime1">
              <a:rPr lang="en-US" smtClean="0"/>
              <a:pPr/>
              <a:t>1/13/2026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B11-C8F7-4D28-94E0-78C9A449EE7C}" type="datetime1">
              <a:rPr lang="en-US" smtClean="0"/>
              <a:pPr/>
              <a:t>1/13/2026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E65AD-8F2A-40C9-B729-6331E69EC3DB}" type="datetime1">
              <a:rPr lang="en-US" smtClean="0"/>
              <a:pPr/>
              <a:t>1/13/2026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532D5-806E-4D08-A513-FAD507E10B60}" type="datetime1">
              <a:rPr lang="en-US" smtClean="0"/>
              <a:pPr/>
              <a:t>1/13/2026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96D30-F3DF-4A44-A2EA-9B9B8EB73098}" type="datetime1">
              <a:rPr lang="en-US" smtClean="0"/>
              <a:pPr/>
              <a:t>1/13/2026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4342FB-3F69-4867-9702-AFDBB7F33905}" type="datetime1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2. The </a:t>
            </a:r>
            <a:r>
              <a:rPr lang="en-US" b="1" dirty="0" smtClean="0">
                <a:solidFill>
                  <a:schemeClr val="bg1"/>
                </a:solidFill>
              </a:rPr>
              <a:t>Nature of Business</a:t>
            </a:r>
            <a:endParaRPr lang="en-US" b="1" dirty="0" smtClean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IN" sz="3400" dirty="0" smtClean="0">
                <a:solidFill>
                  <a:schemeClr val="bg1"/>
                </a:solidFill>
                <a:latin typeface="+mj-lt"/>
              </a:rPr>
              <a:t>Topic 1. </a:t>
            </a:r>
            <a:r>
              <a:rPr lang="en-US" sz="3400" dirty="0" smtClean="0">
                <a:solidFill>
                  <a:schemeClr val="bg1"/>
                </a:solidFill>
                <a:latin typeface="+mj-lt"/>
              </a:rPr>
              <a:t>Understanding Economic Systems</a:t>
            </a:r>
          </a:p>
          <a:p>
            <a:pPr algn="l"/>
            <a:r>
              <a:rPr lang="en-IN" sz="3400" dirty="0" smtClean="0">
                <a:solidFill>
                  <a:schemeClr val="bg1"/>
                </a:solidFill>
                <a:latin typeface="+mj-lt"/>
              </a:rPr>
              <a:t>Chapter 2. </a:t>
            </a:r>
            <a:r>
              <a:rPr lang="en-US" sz="3400" dirty="0" smtClean="0">
                <a:solidFill>
                  <a:schemeClr val="bg1"/>
                </a:solidFill>
                <a:latin typeface="+mj-lt"/>
              </a:rPr>
              <a:t>Productivity and the Business Cycle</a:t>
            </a:r>
            <a:r>
              <a:rPr lang="en-IN" sz="3400" dirty="0" smtClean="0">
                <a:solidFill>
                  <a:schemeClr val="bg1"/>
                </a:solidFill>
                <a:latin typeface="+mj-lt"/>
              </a:rPr>
              <a:t/>
            </a:r>
            <a:br>
              <a:rPr lang="en-IN" sz="3400" dirty="0" smtClean="0">
                <a:solidFill>
                  <a:schemeClr val="bg1"/>
                </a:solidFill>
                <a:latin typeface="+mj-lt"/>
              </a:rPr>
            </a:br>
            <a:r>
              <a:rPr lang="en-IN" sz="3400" dirty="0" smtClean="0">
                <a:solidFill>
                  <a:schemeClr val="bg1"/>
                </a:solidFill>
                <a:latin typeface="+mj-lt"/>
              </a:rPr>
              <a:t>Unit 1. The Context of Business.</a:t>
            </a:r>
            <a:endParaRPr lang="en-US" sz="3400" dirty="0" smtClean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US" sz="3400" dirty="0" smtClean="0">
                <a:solidFill>
                  <a:schemeClr val="bg1"/>
                </a:solidFill>
                <a:latin typeface="+mj-lt"/>
              </a:rPr>
              <a:t>MXA101 – Introduction To Business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</a:rPr>
              <a:t>-By </a:t>
            </a:r>
            <a:r>
              <a:rPr lang="en-US" dirty="0" err="1" smtClean="0">
                <a:solidFill>
                  <a:schemeClr val="bg1"/>
                </a:solidFill>
              </a:rPr>
              <a:t>ManageX</a:t>
            </a:r>
            <a:r>
              <a:rPr lang="en-US" dirty="0" smtClean="0">
                <a:solidFill>
                  <a:schemeClr val="bg1"/>
                </a:solidFill>
              </a:rPr>
              <a:t> Academy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79CF6-6316-4F25-B762-1AA6C86FF190}" type="datetime1">
              <a:rPr lang="en-US" smtClean="0"/>
              <a:pPr/>
              <a:t>1/13/2026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ManageXAcademy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Business Contribution to Quality of Life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Job creation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Innovation and convenience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Infrastructure and services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Economic stability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DBD3B-A116-4868-894D-64A26E43E01C}" type="datetime1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Understanding Business Risk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Meaning of risk in business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Financial and operational risks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Goal failure risks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Why risk cannot be eliminated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DBD3B-A116-4868-894D-64A26E43E01C}" type="datetime1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4114800"/>
            <a:ext cx="8138575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Revenue, Cost, Profit, and Loss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Revenue explained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Cost components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Profit calculation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Loss situations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DBD3B-A116-4868-894D-64A26E43E01C}" type="datetime1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4114800"/>
            <a:ext cx="8134326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Risk–Reward Relationship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Higher risk, higher potential return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Conservative </a:t>
            </a:r>
            <a:r>
              <a:rPr lang="en-US" dirty="0" err="1" smtClean="0">
                <a:solidFill>
                  <a:schemeClr val="bg1"/>
                </a:solidFill>
              </a:rPr>
              <a:t>vs</a:t>
            </a:r>
            <a:r>
              <a:rPr lang="en-US" dirty="0" smtClean="0">
                <a:solidFill>
                  <a:schemeClr val="bg1"/>
                </a:solidFill>
              </a:rPr>
              <a:t> aggressive strategies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Market uncertainty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Competitive pressure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DBD3B-A116-4868-894D-64A26E43E01C}" type="datetime1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Importance of Adaptability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2860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Changing customer preferences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Technology disruption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Market competition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Strategic flexibility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DBD3B-A116-4868-894D-64A26E43E01C}" type="datetime1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Case Insight – Technology Shift &amp; Market Reality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2860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Ignoring market signals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Proprietary </a:t>
            </a:r>
            <a:r>
              <a:rPr lang="en-US" dirty="0" err="1" smtClean="0">
                <a:solidFill>
                  <a:schemeClr val="bg1"/>
                </a:solidFill>
              </a:rPr>
              <a:t>vs</a:t>
            </a:r>
            <a:r>
              <a:rPr lang="en-US" dirty="0" smtClean="0">
                <a:solidFill>
                  <a:schemeClr val="bg1"/>
                </a:solidFill>
              </a:rPr>
              <a:t> open systems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Innovation timing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Business reinvention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DBD3B-A116-4868-894D-64A26E43E01C}" type="datetime1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3810000"/>
            <a:ext cx="5963322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Introduction to Not-for-Profit </a:t>
            </a:r>
            <a:r>
              <a:rPr lang="en-US" b="1" dirty="0" smtClean="0">
                <a:solidFill>
                  <a:schemeClr val="bg1"/>
                </a:solidFill>
              </a:rPr>
              <a:t>Organization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Definition of nonprofits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Purpose beyond profit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Social and community focus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Examples of nonprofit sectors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DBD3B-A116-4868-894D-64A26E43E01C}" type="datetime1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3962400"/>
            <a:ext cx="6346805" cy="243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Growth of the Nonprofit Sector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Increasing social needs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Employment and volunteer growth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Economic contribution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Government as a nonprofit entity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DBD3B-A116-4868-894D-64A26E43E01C}" type="datetime1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1371600"/>
            <a:ext cx="341807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Goals of Nonprofit Organizations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Social impact goals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Mission-driven performance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Measuring success differently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Resource constraints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DBD3B-A116-4868-894D-64A26E43E01C}" type="datetime1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Competition in the Nonprofit World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Competition for donations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Competition for talent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Volunteer time limitations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Trust and reputation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DBD3B-A116-4868-894D-64A26E43E01C}" type="datetime1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solidFill>
                  <a:schemeClr val="bg1"/>
                </a:solidFill>
              </a:rPr>
              <a:t>What is </a:t>
            </a:r>
            <a:r>
              <a:rPr lang="en-US" b="1" dirty="0" smtClean="0">
                <a:solidFill>
                  <a:schemeClr val="bg1"/>
                </a:solidFill>
              </a:rPr>
              <a:t>The Nature of </a:t>
            </a:r>
            <a:r>
              <a:rPr lang="en-US" b="1" dirty="0" smtClean="0">
                <a:solidFill>
                  <a:schemeClr val="bg1"/>
                </a:solidFill>
              </a:rPr>
              <a:t>Business?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Meaning of economic systems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Why businesses exist in an economy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Relationship between economy and daily life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Overview of business and nonprofit roles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DBD3B-A116-4868-894D-64A26E43E01C}" type="datetime1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2362200"/>
            <a:ext cx="4146211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Blurring Lines Between Business &amp; Nonprofits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2860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Businesses addressing social issues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Nonprofits adopting business practices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Shared management principles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Ethical responsibilities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DBD3B-A116-4868-894D-64A26E43E01C}" type="datetime1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3733800"/>
            <a:ext cx="5791200" cy="2630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Managing a Modern Nonprofit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Strategy and planning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Financial discipline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Performance measurement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Governance and accountability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DBD3B-A116-4868-894D-64A26E43E01C}" type="datetime1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Factors of Production – Overview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Inputs required for production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Efficient resource utilization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Productivity improvement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Economic foundation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DBD3B-A116-4868-894D-64A26E43E01C}" type="datetime1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3962400"/>
            <a:ext cx="7794338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Natural Resources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Land, water, minerals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Energy resources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Environmental concerns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Sustainable usage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DBD3B-A116-4868-894D-64A26E43E01C}" type="datetime1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1752600"/>
            <a:ext cx="3816246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Labor (Human Resources)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Physical and mental effort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Skill diversity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Workforce productivity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Talent development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DBD3B-A116-4868-894D-64A26E43E01C}" type="datetime1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1" y="1828800"/>
            <a:ext cx="4068478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Capital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Tools and machinery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Infrastructure and buildings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Technology investment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Capital </a:t>
            </a:r>
            <a:r>
              <a:rPr lang="en-US" b="1" dirty="0" err="1" smtClean="0">
                <a:solidFill>
                  <a:schemeClr val="bg1"/>
                </a:solidFill>
              </a:rPr>
              <a:t>vs</a:t>
            </a:r>
            <a:r>
              <a:rPr lang="en-US" b="1" dirty="0" smtClean="0">
                <a:solidFill>
                  <a:schemeClr val="bg1"/>
                </a:solidFill>
              </a:rPr>
              <a:t> money</a:t>
            </a:r>
          </a:p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DBD3B-A116-4868-894D-64A26E43E01C}" type="datetime1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1905000"/>
            <a:ext cx="4173071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Entrepreneurship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Role of entrepreneurs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Risk-taking and innovation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Decision-making authority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Value creation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DBD3B-A116-4868-894D-64A26E43E01C}" type="datetime1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9600" y="1905000"/>
            <a:ext cx="3883353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Knowledge as the Fifth </a:t>
            </a:r>
            <a:r>
              <a:rPr lang="en-US" b="1" dirty="0" smtClean="0">
                <a:solidFill>
                  <a:schemeClr val="bg1"/>
                </a:solidFill>
              </a:rPr>
              <a:t>Factor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Knowledge-based economy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Skills and learning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Technology and automation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Competitive advantage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DBD3B-A116-4868-894D-64A26E43E01C}" type="datetime1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3886200"/>
            <a:ext cx="7678427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Entrepreneurial Mindset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Comfort with uncertainty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Continuous change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Learning from failure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Long-term vision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DBD3B-A116-4868-894D-64A26E43E01C}" type="datetime1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714500"/>
            <a:ext cx="4162425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Business Innovation &amp; Change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Adapting business models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Technology adoption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Employee involvement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Customer-centric thinking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DBD3B-A116-4868-894D-64A26E43E01C}" type="datetime1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Businesses in Our Everyday Life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Daily interaction with businesses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Physical stores </a:t>
            </a:r>
            <a:r>
              <a:rPr lang="en-US" dirty="0" err="1" smtClean="0">
                <a:solidFill>
                  <a:schemeClr val="bg1"/>
                </a:solidFill>
              </a:rPr>
              <a:t>vs</a:t>
            </a:r>
            <a:r>
              <a:rPr lang="en-US" dirty="0" smtClean="0">
                <a:solidFill>
                  <a:schemeClr val="bg1"/>
                </a:solidFill>
              </a:rPr>
              <a:t> digital platforms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Goods and services all around us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Invisible role of business in convenience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DBD3B-A116-4868-894D-64A26E43E01C}" type="datetime1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Productivity and Economic Growth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2860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Efficient use of resources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Output maximization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Role of technology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National economic impact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DBD3B-A116-4868-894D-64A26E43E01C}" type="datetime1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3733800"/>
            <a:ext cx="6725898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Key Takeaways for Managers &amp; Entrepreneurs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Economy shapes opportunity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Business creates living standards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Risk and adaptability define success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Knowledge is the future driver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DBD3B-A116-4868-894D-64A26E43E01C}" type="datetime1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1905000"/>
            <a:ext cx="4240965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DBD3B-A116-4868-894D-64A26E43E01C}" type="datetime1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1026" name="Picture 2" descr="D:\ManageX Academy\YouTube Icon Images and Videos\vecteezy_subscribe-button-collection-png-design-subscribe-button_13473771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0"/>
            <a:ext cx="6477000" cy="6477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What Is a Business?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Definition of a business</a:t>
            </a:r>
          </a:p>
          <a:p>
            <a:r>
              <a:rPr lang="en-US" smtClean="0">
                <a:solidFill>
                  <a:schemeClr val="bg1"/>
                </a:solidFill>
              </a:rPr>
              <a:t>Profit as a primary objective</a:t>
            </a:r>
          </a:p>
          <a:p>
            <a:r>
              <a:rPr lang="en-US" smtClean="0">
                <a:solidFill>
                  <a:schemeClr val="bg1"/>
                </a:solidFill>
              </a:rPr>
              <a:t>Customer needs as the foundation</a:t>
            </a:r>
          </a:p>
          <a:p>
            <a:r>
              <a:rPr lang="en-US" smtClean="0">
                <a:solidFill>
                  <a:schemeClr val="bg1"/>
                </a:solidFill>
              </a:rPr>
              <a:t>Value creation through exchange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DBD3B-A116-4868-894D-64A26E43E01C}" type="datetime1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Goods </a:t>
            </a:r>
            <a:r>
              <a:rPr lang="en-US" b="1" dirty="0" err="1" smtClean="0">
                <a:solidFill>
                  <a:schemeClr val="bg1"/>
                </a:solidFill>
              </a:rPr>
              <a:t>vs</a:t>
            </a:r>
            <a:r>
              <a:rPr lang="en-US" b="1" dirty="0" smtClean="0">
                <a:solidFill>
                  <a:schemeClr val="bg1"/>
                </a:solidFill>
              </a:rPr>
              <a:t> Services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Tangible goods explained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Intangible services explained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Examples from modern economy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Why services dominate today’s economy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DBD3B-A116-4868-894D-64A26E43E01C}" type="datetime1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3962399"/>
            <a:ext cx="6477000" cy="2474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Businesses Serving Other Businesses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B2B transactions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Industrial goods and services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Supply chains and interdependence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Importance of backend businesses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DBD3B-A116-4868-894D-64A26E43E01C}" type="datetime1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Standard of Living Explained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Meaning of standard of living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Output of goods and services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Purchasing power concept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Prices </a:t>
            </a:r>
            <a:r>
              <a:rPr lang="en-US" dirty="0" err="1" smtClean="0">
                <a:solidFill>
                  <a:schemeClr val="bg1"/>
                </a:solidFill>
              </a:rPr>
              <a:t>vs</a:t>
            </a:r>
            <a:r>
              <a:rPr lang="en-US" dirty="0" smtClean="0">
                <a:solidFill>
                  <a:schemeClr val="bg1"/>
                </a:solidFill>
              </a:rPr>
              <a:t> income comparison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DBD3B-A116-4868-894D-64A26E43E01C}" type="datetime1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Standard of Living </a:t>
            </a:r>
            <a:r>
              <a:rPr lang="en-US" b="1" dirty="0" err="1" smtClean="0">
                <a:solidFill>
                  <a:schemeClr val="bg1"/>
                </a:solidFill>
              </a:rPr>
              <a:t>vs</a:t>
            </a:r>
            <a:r>
              <a:rPr lang="en-US" b="1" dirty="0" smtClean="0">
                <a:solidFill>
                  <a:schemeClr val="bg1"/>
                </a:solidFill>
              </a:rPr>
              <a:t> Income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Why higher wages don’t always mean better life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Role of cost of living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Purchasing power parity concept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Real-world global comparison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DBD3B-A116-4868-894D-64A26E43E01C}" type="datetime1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5800" y="1981200"/>
            <a:ext cx="4056743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Quality of Life Explained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Difference between standard and quality of life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Health, education, leisure, safety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Role of businesses and government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Long-term societal impact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DBD3B-A116-4868-894D-64A26E43E01C}" type="datetime1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843</TotalTime>
  <Words>680</Words>
  <Application>Microsoft Office PowerPoint</Application>
  <PresentationFormat>On-screen Show (4:3)</PresentationFormat>
  <Paragraphs>251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2. The Nature of Business</vt:lpstr>
      <vt:lpstr>What is The Nature of Business?</vt:lpstr>
      <vt:lpstr>Businesses in Our Everyday Life</vt:lpstr>
      <vt:lpstr>What Is a Business?</vt:lpstr>
      <vt:lpstr>Goods vs Services</vt:lpstr>
      <vt:lpstr>Businesses Serving Other Businesses</vt:lpstr>
      <vt:lpstr>Standard of Living Explained</vt:lpstr>
      <vt:lpstr>Standard of Living vs Income</vt:lpstr>
      <vt:lpstr>Quality of Life Explained</vt:lpstr>
      <vt:lpstr>Business Contribution to Quality of Life</vt:lpstr>
      <vt:lpstr>Understanding Business Risk</vt:lpstr>
      <vt:lpstr>Revenue, Cost, Profit, and Loss</vt:lpstr>
      <vt:lpstr>Risk–Reward Relationship</vt:lpstr>
      <vt:lpstr>Importance of Adaptability</vt:lpstr>
      <vt:lpstr>Case Insight – Technology Shift &amp; Market Reality</vt:lpstr>
      <vt:lpstr>Introduction to Not-for-Profit Organization</vt:lpstr>
      <vt:lpstr>Growth of the Nonprofit Sector</vt:lpstr>
      <vt:lpstr>Goals of Nonprofit Organizations</vt:lpstr>
      <vt:lpstr>Competition in the Nonprofit World</vt:lpstr>
      <vt:lpstr>Blurring Lines Between Business &amp; Nonprofits</vt:lpstr>
      <vt:lpstr>Managing a Modern Nonprofit</vt:lpstr>
      <vt:lpstr>Factors of Production – Overview</vt:lpstr>
      <vt:lpstr>Natural Resources</vt:lpstr>
      <vt:lpstr>Labor (Human Resources)</vt:lpstr>
      <vt:lpstr>Capital</vt:lpstr>
      <vt:lpstr>Entrepreneurship</vt:lpstr>
      <vt:lpstr>Knowledge as the Fifth Factor</vt:lpstr>
      <vt:lpstr>Entrepreneurial Mindset</vt:lpstr>
      <vt:lpstr>Business Innovation &amp; Change</vt:lpstr>
      <vt:lpstr>Productivity and Economic Growth</vt:lpstr>
      <vt:lpstr>Key Takeaways for Managers &amp; Entrepreneurs</vt:lpstr>
      <vt:lpstr>Slide 32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Sanyam Lawania</dc:creator>
  <cp:lastModifiedBy>Sanyam Lawania</cp:lastModifiedBy>
  <cp:revision>87</cp:revision>
  <dcterms:created xsi:type="dcterms:W3CDTF">2006-08-16T00:00:00Z</dcterms:created>
  <dcterms:modified xsi:type="dcterms:W3CDTF">2026-01-13T08:23:31Z</dcterms:modified>
</cp:coreProperties>
</file>